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notesMasterIdLst>
    <p:notesMasterId r:id="rId14"/>
  </p:notesMasterIdLst>
  <p:sldIdLst>
    <p:sldId id="256" r:id="rId2"/>
    <p:sldId id="257" r:id="rId3"/>
    <p:sldId id="259" r:id="rId4"/>
    <p:sldId id="277" r:id="rId5"/>
    <p:sldId id="274" r:id="rId6"/>
    <p:sldId id="264" r:id="rId7"/>
    <p:sldId id="265" r:id="rId8"/>
    <p:sldId id="261" r:id="rId9"/>
    <p:sldId id="278" r:id="rId10"/>
    <p:sldId id="262" r:id="rId11"/>
    <p:sldId id="263"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F5CA80-2224-4DBA-834A-C6BEB03286BD}" v="2131" dt="2021-02-21T11:49:27.685"/>
    <p1510:client id="{1F268BDD-7BAE-4ACD-8777-60BDE7A22147}" v="36" dt="2021-02-21T09:27:42.436"/>
    <p1510:client id="{28FD0B2A-8E4A-44A9-9996-F17BB6F14707}" v="4823" dt="2021-02-21T16:09:08.758"/>
    <p1510:client id="{63B058DA-9435-4DB6-8E5E-97A6DDABEE3B}" v="7127" dt="2021-03-27T19:08:24.940"/>
    <p1510:client id="{71E56CA5-6FB0-4386-8475-7FBDC5BB9216}" v="3594" dt="2021-02-21T13:30:08.500"/>
    <p1510:client id="{E6BDC66C-1321-4D50-9F1B-E8D57A38E1FA}" v="11321" dt="2021-04-08T09:53:14.9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D49A8F-893A-4AF3-A031-49DC3C63ABDC}" type="datetimeFigureOut">
              <a:rPr lang="en-US"/>
              <a:t>4/8/2021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EE6428-C3C4-4125-9769-EBF3F18A87DC}" type="slidenum">
              <a:rPr lang="en-US"/>
              <a:t>‹#›</a:t>
            </a:fld>
            <a:endParaRPr lang="en-US"/>
          </a:p>
        </p:txBody>
      </p:sp>
    </p:spTree>
    <p:extLst>
      <p:ext uri="{BB962C8B-B14F-4D97-AF65-F5344CB8AC3E}">
        <p14:creationId xmlns:p14="http://schemas.microsoft.com/office/powerpoint/2010/main" val="43728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Michael Pollan is an author, with articles and books which have won various awards for example The California Book Award and the Northern California Book Award. He also has an honorary doctorate from the University of Gastronomical Sciences and studied at Harvard in 2015-16.</a:t>
            </a:r>
            <a:endParaRPr lang="en-US">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2</a:t>
            </a:fld>
            <a:endParaRPr lang="en-US"/>
          </a:p>
        </p:txBody>
      </p:sp>
    </p:spTree>
    <p:extLst>
      <p:ext uri="{BB962C8B-B14F-4D97-AF65-F5344CB8AC3E}">
        <p14:creationId xmlns:p14="http://schemas.microsoft.com/office/powerpoint/2010/main" val="1197439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author offers several counter arguments in the articles, for example the one suggesting high number of </a:t>
            </a:r>
            <a:r>
              <a:rPr lang="en-US" dirty="0" err="1">
                <a:cs typeface="Calibri"/>
              </a:rPr>
              <a:t>prevotella</a:t>
            </a:r>
            <a:r>
              <a:rPr lang="en-US" dirty="0">
                <a:cs typeface="Calibri"/>
              </a:rPr>
              <a:t> microbes in meat eaters whereas much meat is </a:t>
            </a:r>
            <a:r>
              <a:rPr lang="en-US" dirty="0" err="1">
                <a:cs typeface="Calibri"/>
              </a:rPr>
              <a:t>unealthy</a:t>
            </a:r>
            <a:r>
              <a:rPr lang="en-US" dirty="0">
                <a:cs typeface="Calibri"/>
              </a:rPr>
              <a:t>, and the benefit of H. Pylori to metabolism and immunity even though it causes peptic ulcers. Another counter </a:t>
            </a:r>
            <a:r>
              <a:rPr lang="en-US" dirty="0" err="1">
                <a:cs typeface="Calibri"/>
              </a:rPr>
              <a:t>agrument</a:t>
            </a:r>
            <a:r>
              <a:rPr lang="en-US" dirty="0">
                <a:cs typeface="Calibri"/>
              </a:rPr>
              <a:t> is against antibiotics for their reduction in human microbiome.</a:t>
            </a:r>
            <a:endParaRPr lang="en-US" dirty="0"/>
          </a:p>
        </p:txBody>
      </p:sp>
      <p:sp>
        <p:nvSpPr>
          <p:cNvPr id="4" name="Slide Number Placeholder 3"/>
          <p:cNvSpPr>
            <a:spLocks noGrp="1"/>
          </p:cNvSpPr>
          <p:nvPr>
            <p:ph type="sldNum" sz="quarter" idx="5"/>
          </p:nvPr>
        </p:nvSpPr>
        <p:spPr/>
        <p:txBody>
          <a:bodyPr/>
          <a:lstStyle/>
          <a:p>
            <a:fld id="{03EE6428-C3C4-4125-9769-EBF3F18A87DC}" type="slidenum">
              <a:rPr lang="en-US"/>
              <a:t>11</a:t>
            </a:fld>
            <a:endParaRPr lang="en-US"/>
          </a:p>
        </p:txBody>
      </p:sp>
    </p:spTree>
    <p:extLst>
      <p:ext uri="{BB962C8B-B14F-4D97-AF65-F5344CB8AC3E}">
        <p14:creationId xmlns:p14="http://schemas.microsoft.com/office/powerpoint/2010/main" val="34446267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Another preventive and control method is offering of counselling services like rehabilitation and therapy to those struggling with substance abuse. Also, behavioral monitoring is a great strategy to identify the vulnerable to substance abuse in order to teach them so that they may not engage in it.</a:t>
            </a:r>
          </a:p>
          <a:p>
            <a:endParaRPr lang="en-US" dirty="0">
              <a:cs typeface="Calibri"/>
            </a:endParaRPr>
          </a:p>
        </p:txBody>
      </p:sp>
      <p:sp>
        <p:nvSpPr>
          <p:cNvPr id="4" name="Slide Number Placeholder 3"/>
          <p:cNvSpPr>
            <a:spLocks noGrp="1"/>
          </p:cNvSpPr>
          <p:nvPr>
            <p:ph type="sldNum" sz="quarter" idx="5"/>
          </p:nvPr>
        </p:nvSpPr>
        <p:spPr/>
        <p:txBody>
          <a:bodyPr/>
          <a:lstStyle/>
          <a:p>
            <a:fld id="{03EE6428-C3C4-4125-9769-EBF3F18A87DC}" type="slidenum">
              <a:rPr lang="en-US"/>
              <a:t>12</a:t>
            </a:fld>
            <a:endParaRPr lang="en-US"/>
          </a:p>
        </p:txBody>
      </p:sp>
    </p:spTree>
    <p:extLst>
      <p:ext uri="{BB962C8B-B14F-4D97-AF65-F5344CB8AC3E}">
        <p14:creationId xmlns:p14="http://schemas.microsoft.com/office/powerpoint/2010/main" val="2370349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main point of the author is microbes, particularly human-associated microbes, and how they inhabit the human body. He also talks about their functions and puts an emphasis on how they positively affect us and how we can live healthily with them.</a:t>
            </a:r>
          </a:p>
        </p:txBody>
      </p:sp>
      <p:sp>
        <p:nvSpPr>
          <p:cNvPr id="4" name="Slide Number Placeholder 3"/>
          <p:cNvSpPr>
            <a:spLocks noGrp="1"/>
          </p:cNvSpPr>
          <p:nvPr>
            <p:ph type="sldNum" sz="quarter" idx="5"/>
          </p:nvPr>
        </p:nvSpPr>
        <p:spPr/>
        <p:txBody>
          <a:bodyPr/>
          <a:lstStyle/>
          <a:p>
            <a:fld id="{03EE6428-C3C4-4125-9769-EBF3F18A87DC}" type="slidenum">
              <a:rPr lang="en-US"/>
              <a:t>3</a:t>
            </a:fld>
            <a:endParaRPr lang="en-US"/>
          </a:p>
        </p:txBody>
      </p:sp>
    </p:spTree>
    <p:extLst>
      <p:ext uri="{BB962C8B-B14F-4D97-AF65-F5344CB8AC3E}">
        <p14:creationId xmlns:p14="http://schemas.microsoft.com/office/powerpoint/2010/main" val="1354029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purpose of this article is to show how microbes affect the human body and how we can live healthily with them Michael Pollan starts by giving a background on how he came about the knowledge of microbes from a test done on himself. He then goes on to show how we have been living in ways that are a threat to our natural microbes, yet they are essential to us for such like digestion and strengthening the immune system.</a:t>
            </a:r>
          </a:p>
        </p:txBody>
      </p:sp>
      <p:sp>
        <p:nvSpPr>
          <p:cNvPr id="4" name="Slide Number Placeholder 3"/>
          <p:cNvSpPr>
            <a:spLocks noGrp="1"/>
          </p:cNvSpPr>
          <p:nvPr>
            <p:ph type="sldNum" sz="quarter" idx="5"/>
          </p:nvPr>
        </p:nvSpPr>
        <p:spPr/>
        <p:txBody>
          <a:bodyPr/>
          <a:lstStyle/>
          <a:p>
            <a:fld id="{03EE6428-C3C4-4125-9769-EBF3F18A87DC}" type="slidenum">
              <a:rPr lang="en-US"/>
              <a:t>4</a:t>
            </a:fld>
            <a:endParaRPr lang="en-US"/>
          </a:p>
        </p:txBody>
      </p:sp>
    </p:spTree>
    <p:extLst>
      <p:ext uri="{BB962C8B-B14F-4D97-AF65-F5344CB8AC3E}">
        <p14:creationId xmlns:p14="http://schemas.microsoft.com/office/powerpoint/2010/main" val="4225333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author wants to get his audience interested in knowing about microbes and their benefits to human life. He addresses how we are slowly losing microbes with every coming generation through even healthy means like the use of antibiotics. The author seeks to give his audience knowledge on how to cultivate natural microbes in a healthy way.</a:t>
            </a:r>
          </a:p>
        </p:txBody>
      </p:sp>
      <p:sp>
        <p:nvSpPr>
          <p:cNvPr id="4" name="Slide Number Placeholder 3"/>
          <p:cNvSpPr>
            <a:spLocks noGrp="1"/>
          </p:cNvSpPr>
          <p:nvPr>
            <p:ph type="sldNum" sz="quarter" idx="5"/>
          </p:nvPr>
        </p:nvSpPr>
        <p:spPr/>
        <p:txBody>
          <a:bodyPr/>
          <a:lstStyle/>
          <a:p>
            <a:fld id="{03EE6428-C3C4-4125-9769-EBF3F18A87DC}" type="slidenum">
              <a:rPr lang="en-US"/>
              <a:t>5</a:t>
            </a:fld>
            <a:endParaRPr lang="en-US"/>
          </a:p>
        </p:txBody>
      </p:sp>
    </p:spTree>
    <p:extLst>
      <p:ext uri="{BB962C8B-B14F-4D97-AF65-F5344CB8AC3E}">
        <p14:creationId xmlns:p14="http://schemas.microsoft.com/office/powerpoint/2010/main" val="2651119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article is a current one, published in 2013, which indicated its credibility in being used as a source of research material and for citation. It provides a good information on the subject matter and also covers sufficiently and widely the topic concerned.</a:t>
            </a:r>
          </a:p>
        </p:txBody>
      </p:sp>
      <p:sp>
        <p:nvSpPr>
          <p:cNvPr id="4" name="Slide Number Placeholder 3"/>
          <p:cNvSpPr>
            <a:spLocks noGrp="1"/>
          </p:cNvSpPr>
          <p:nvPr>
            <p:ph type="sldNum" sz="quarter" idx="5"/>
          </p:nvPr>
        </p:nvSpPr>
        <p:spPr/>
        <p:txBody>
          <a:bodyPr/>
          <a:lstStyle/>
          <a:p>
            <a:fld id="{03EE6428-C3C4-4125-9769-EBF3F18A87DC}" type="slidenum">
              <a:rPr lang="en-US"/>
              <a:t>6</a:t>
            </a:fld>
            <a:endParaRPr lang="en-US"/>
          </a:p>
        </p:txBody>
      </p:sp>
    </p:spTree>
    <p:extLst>
      <p:ext uri="{BB962C8B-B14F-4D97-AF65-F5344CB8AC3E}">
        <p14:creationId xmlns:p14="http://schemas.microsoft.com/office/powerpoint/2010/main" val="3251534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article goes deep in explaining about human-related microbes and their benefits to metabolism and the immune system. It is worth reading and easy to understand despite use of a lot of scientific terms. The article benefits all readers and has a good flow of information making it understandable.</a:t>
            </a:r>
          </a:p>
        </p:txBody>
      </p:sp>
      <p:sp>
        <p:nvSpPr>
          <p:cNvPr id="4" name="Slide Number Placeholder 3"/>
          <p:cNvSpPr>
            <a:spLocks noGrp="1"/>
          </p:cNvSpPr>
          <p:nvPr>
            <p:ph type="sldNum" sz="quarter" idx="5"/>
          </p:nvPr>
        </p:nvSpPr>
        <p:spPr/>
        <p:txBody>
          <a:bodyPr/>
          <a:lstStyle/>
          <a:p>
            <a:fld id="{03EE6428-C3C4-4125-9769-EBF3F18A87DC}" type="slidenum">
              <a:rPr lang="en-US"/>
              <a:t>7</a:t>
            </a:fld>
            <a:endParaRPr lang="en-US"/>
          </a:p>
        </p:txBody>
      </p:sp>
    </p:spTree>
    <p:extLst>
      <p:ext uri="{BB962C8B-B14F-4D97-AF65-F5344CB8AC3E}">
        <p14:creationId xmlns:p14="http://schemas.microsoft.com/office/powerpoint/2010/main" val="37126373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writer uses much scientific vocabulary in the article concerning the human body and microbes. He also uses convincing words as a means of persuading his readers. The writer also creates comfortability by sharing his personal experiences with the reader and through his sense of </a:t>
            </a:r>
            <a:r>
              <a:rPr lang="en-US" dirty="0" err="1">
                <a:cs typeface="Calibri"/>
              </a:rPr>
              <a:t>humour</a:t>
            </a:r>
            <a:r>
              <a:rPr lang="en-US" dirty="0">
                <a:cs typeface="Calibri"/>
              </a:rPr>
              <a:t>.</a:t>
            </a:r>
          </a:p>
        </p:txBody>
      </p:sp>
      <p:sp>
        <p:nvSpPr>
          <p:cNvPr id="4" name="Slide Number Placeholder 3"/>
          <p:cNvSpPr>
            <a:spLocks noGrp="1"/>
          </p:cNvSpPr>
          <p:nvPr>
            <p:ph type="sldNum" sz="quarter" idx="5"/>
          </p:nvPr>
        </p:nvSpPr>
        <p:spPr/>
        <p:txBody>
          <a:bodyPr/>
          <a:lstStyle/>
          <a:p>
            <a:fld id="{03EE6428-C3C4-4125-9769-EBF3F18A87DC}" type="slidenum">
              <a:rPr lang="en-US"/>
              <a:t>8</a:t>
            </a:fld>
            <a:endParaRPr lang="en-US"/>
          </a:p>
        </p:txBody>
      </p:sp>
    </p:spTree>
    <p:extLst>
      <p:ext uri="{BB962C8B-B14F-4D97-AF65-F5344CB8AC3E}">
        <p14:creationId xmlns:p14="http://schemas.microsoft.com/office/powerpoint/2010/main" val="203510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writer's approach is a friendly one felt when he shares his personal information and experiences with his audience, and also through his humor. The writer uses ethos to show credibility of his information, pathos to evoke excitement in the reader and logos to showcase statistics backing up his information.</a:t>
            </a:r>
          </a:p>
        </p:txBody>
      </p:sp>
      <p:sp>
        <p:nvSpPr>
          <p:cNvPr id="4" name="Slide Number Placeholder 3"/>
          <p:cNvSpPr>
            <a:spLocks noGrp="1"/>
          </p:cNvSpPr>
          <p:nvPr>
            <p:ph type="sldNum" sz="quarter" idx="5"/>
          </p:nvPr>
        </p:nvSpPr>
        <p:spPr/>
        <p:txBody>
          <a:bodyPr/>
          <a:lstStyle/>
          <a:p>
            <a:fld id="{03EE6428-C3C4-4125-9769-EBF3F18A87DC}" type="slidenum">
              <a:rPr lang="en-US"/>
              <a:t>9</a:t>
            </a:fld>
            <a:endParaRPr lang="en-US"/>
          </a:p>
        </p:txBody>
      </p:sp>
    </p:spTree>
    <p:extLst>
      <p:ext uri="{BB962C8B-B14F-4D97-AF65-F5344CB8AC3E}">
        <p14:creationId xmlns:p14="http://schemas.microsoft.com/office/powerpoint/2010/main" val="3840595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writer uses personal evidence about his information such as lab tests done on him, and also uses different source materials from credible </a:t>
            </a:r>
            <a:r>
              <a:rPr lang="en-US" dirty="0" err="1">
                <a:cs typeface="Calibri"/>
              </a:rPr>
              <a:t>sourches</a:t>
            </a:r>
            <a:r>
              <a:rPr lang="en-US" dirty="0">
                <a:cs typeface="Calibri"/>
              </a:rPr>
              <a:t> like </a:t>
            </a:r>
            <a:r>
              <a:rPr lang="en-US" dirty="0" err="1">
                <a:cs typeface="Calibri"/>
              </a:rPr>
              <a:t>artocles</a:t>
            </a:r>
            <a:r>
              <a:rPr lang="en-US" dirty="0">
                <a:cs typeface="Calibri"/>
              </a:rPr>
              <a:t> from professionals in the biology field. The author also interviews professionals on the subject matter. The credibility of his evidences makes his information true therefore agreeable.</a:t>
            </a:r>
          </a:p>
        </p:txBody>
      </p:sp>
      <p:sp>
        <p:nvSpPr>
          <p:cNvPr id="4" name="Slide Number Placeholder 3"/>
          <p:cNvSpPr>
            <a:spLocks noGrp="1"/>
          </p:cNvSpPr>
          <p:nvPr>
            <p:ph type="sldNum" sz="quarter" idx="5"/>
          </p:nvPr>
        </p:nvSpPr>
        <p:spPr/>
        <p:txBody>
          <a:bodyPr/>
          <a:lstStyle/>
          <a:p>
            <a:fld id="{03EE6428-C3C4-4125-9769-EBF3F18A87DC}" type="slidenum">
              <a:rPr lang="en-US"/>
              <a:t>10</a:t>
            </a:fld>
            <a:endParaRPr lang="en-US"/>
          </a:p>
        </p:txBody>
      </p:sp>
    </p:spTree>
    <p:extLst>
      <p:ext uri="{BB962C8B-B14F-4D97-AF65-F5344CB8AC3E}">
        <p14:creationId xmlns:p14="http://schemas.microsoft.com/office/powerpoint/2010/main" val="3884441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dirty="0"/>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4AAD347D-5ACD-4C99-B74B-A9C85AD731AF}"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916506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542483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dirty="0"/>
              <a:t>Click to edit Master title style</a:t>
            </a:r>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867371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dirty="0"/>
              <a:t>Click to edit Master title style</a:t>
            </a:r>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dirty="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58241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6673429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4/8/2021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076921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dirty="0"/>
              <a:t>Click to edit Master title style</a:t>
            </a:r>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4/8/2021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0145390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4186993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dirty="0"/>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509A250-FF31-4206-8172-F9D3106AACB1}"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500352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p:txBody>
          <a:bodyPr/>
          <a:lstStyle/>
          <a:p>
            <a:fld id="{4509A250-FF31-4206-8172-F9D3106AACB1}"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786375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918277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9796027F-7875-4030-9381-8BD8C4F21935}"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330908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96027F-7875-4030-9381-8BD8C4F21935}" type="datetimeFigureOut">
              <a:rPr lang="en-US" dirty="0"/>
              <a:t>4/8/2021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2756463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Date Placeholder 2"/>
          <p:cNvSpPr>
            <a:spLocks noGrp="1"/>
          </p:cNvSpPr>
          <p:nvPr>
            <p:ph type="dt" sz="half" idx="10"/>
          </p:nvPr>
        </p:nvSpPr>
        <p:spPr/>
        <p:txBody>
          <a:bodyPr/>
          <a:lstStyle/>
          <a:p>
            <a:fld id="{4509A250-FF31-4206-8172-F9D3106AACB1}" type="datetimeFigureOut">
              <a:rPr lang="en-US" dirty="0"/>
              <a:t>4/8/2021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956038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4/8/2021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093505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4/8/2021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720753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60138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4/8/2021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extLst>
      <p:ext uri="{BB962C8B-B14F-4D97-AF65-F5344CB8AC3E}">
        <p14:creationId xmlns:p14="http://schemas.microsoft.com/office/powerpoint/2010/main" val="3797652615"/>
      </p:ext>
    </p:extLst>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 id="2147483875"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ichaelpollan.com/abou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nytimes.com/2013/05/19/magazine/say-hello-to-the-100-trillion-bacteria-that-make-up-your-microbiome.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86917" y="1028289"/>
            <a:ext cx="8825658" cy="3329581"/>
          </a:xfrm>
        </p:spPr>
        <p:txBody>
          <a:bodyPr/>
          <a:lstStyle/>
          <a:p>
            <a:r>
              <a:rPr lang="en-GB" dirty="0">
                <a:latin typeface="Century Schoolbook"/>
              </a:rPr>
              <a:t>Summary of 'Some of My Best Friends Are Germs' article</a:t>
            </a:r>
          </a:p>
        </p:txBody>
      </p:sp>
      <p:sp>
        <p:nvSpPr>
          <p:cNvPr id="3" name="Subtitle 2"/>
          <p:cNvSpPr>
            <a:spLocks noGrp="1"/>
          </p:cNvSpPr>
          <p:nvPr>
            <p:ph type="subTitle" idx="1"/>
          </p:nvPr>
        </p:nvSpPr>
        <p:spPr>
          <a:xfrm>
            <a:off x="1686917" y="4777380"/>
            <a:ext cx="8825658" cy="1446527"/>
          </a:xfrm>
        </p:spPr>
        <p:txBody>
          <a:bodyPr vert="horz" lIns="91440" tIns="45720" rIns="91440" bIns="45720" rtlCol="0" anchor="t">
            <a:normAutofit/>
          </a:bodyPr>
          <a:lstStyle/>
          <a:p>
            <a:pPr algn="l"/>
            <a:r>
              <a:rPr lang="en-GB" dirty="0">
                <a:latin typeface="Century Schoolbook"/>
              </a:rPr>
              <a:t>Name:</a:t>
            </a:r>
            <a:endParaRPr lang="en-US"/>
          </a:p>
          <a:p>
            <a:pPr algn="l"/>
            <a:r>
              <a:rPr lang="en-GB" dirty="0">
                <a:latin typeface="Century Schoolbook"/>
              </a:rPr>
              <a:t>Institution:</a:t>
            </a:r>
          </a:p>
          <a:p>
            <a:pPr algn="l"/>
            <a:r>
              <a:rPr lang="en-GB" dirty="0">
                <a:latin typeface="Century Schoolbook"/>
              </a:rPr>
              <a:t>Date:</a:t>
            </a:r>
          </a:p>
        </p:txBody>
      </p:sp>
    </p:spTree>
    <p:extLst>
      <p:ext uri="{BB962C8B-B14F-4D97-AF65-F5344CB8AC3E}">
        <p14:creationId xmlns:p14="http://schemas.microsoft.com/office/powerpoint/2010/main" val="1755357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The writer's evidence</a:t>
            </a:r>
          </a:p>
        </p:txBody>
      </p:sp>
      <p:sp>
        <p:nvSpPr>
          <p:cNvPr id="3" name="Content Placeholder 2"/>
          <p:cNvSpPr>
            <a:spLocks noGrp="1"/>
          </p:cNvSpPr>
          <p:nvPr>
            <p:ph idx="1"/>
          </p:nvPr>
        </p:nvSpPr>
        <p:spPr>
          <a:xfrm>
            <a:off x="838200" y="1710606"/>
            <a:ext cx="10515600" cy="4351338"/>
          </a:xfrm>
        </p:spPr>
        <p:txBody>
          <a:bodyPr vert="horz" lIns="91440" tIns="45720" rIns="91440" bIns="45720" rtlCol="0" anchor="t">
            <a:normAutofit/>
          </a:bodyPr>
          <a:lstStyle/>
          <a:p>
            <a:r>
              <a:rPr lang="en-US" sz="2000" dirty="0">
                <a:latin typeface="Century Schoolbook"/>
                <a:cs typeface="Calibri" panose="020F0502020204030204"/>
              </a:rPr>
              <a:t>The writer backs up his information with personal evidences such as the lab test done on him that led him to research into human-associated microbes and also the microbe test done on him before and after he was on antibiotics.</a:t>
            </a:r>
          </a:p>
          <a:p>
            <a:r>
              <a:rPr lang="en-US" sz="2000" dirty="0">
                <a:latin typeface="Century Schoolbook"/>
                <a:cs typeface="Calibri" panose="020F0502020204030204"/>
              </a:rPr>
              <a:t>The author also references different source materials relating to his topic, for example the article 'Diversity, Stability and Resilience of the Human Gut Microbiota' by a microbiologist named Catherine A. </a:t>
            </a:r>
            <a:r>
              <a:rPr lang="en-US" sz="2000" dirty="0" err="1">
                <a:latin typeface="Century Schoolbook"/>
                <a:cs typeface="Calibri" panose="020F0502020204030204"/>
              </a:rPr>
              <a:t>Lozupone</a:t>
            </a:r>
            <a:r>
              <a:rPr lang="en-US" sz="2000" dirty="0">
                <a:latin typeface="Century Schoolbook"/>
                <a:cs typeface="Calibri" panose="020F0502020204030204"/>
              </a:rPr>
              <a:t> (Pollan, 2013).</a:t>
            </a:r>
          </a:p>
          <a:p>
            <a:r>
              <a:rPr lang="en-US" sz="2000" dirty="0">
                <a:latin typeface="Century Schoolbook"/>
                <a:cs typeface="Calibri" panose="020F0502020204030204"/>
              </a:rPr>
              <a:t>The author also gets his information from talks with and interviews he has done on experts in the fields of microbiology, for example, he interviewed Catherine A. </a:t>
            </a:r>
            <a:r>
              <a:rPr lang="en-US" sz="2000" dirty="0" err="1">
                <a:latin typeface="Century Schoolbook"/>
                <a:cs typeface="Calibri" panose="020F0502020204030204"/>
              </a:rPr>
              <a:t>Lozupone</a:t>
            </a:r>
            <a:r>
              <a:rPr lang="en-US" sz="2000" dirty="0">
                <a:latin typeface="Century Schoolbook"/>
                <a:cs typeface="Calibri" panose="020F0502020204030204"/>
              </a:rPr>
              <a:t> in Boulder and had a talk with Rob Knight, a 36 year old biologist.</a:t>
            </a:r>
          </a:p>
          <a:p>
            <a:r>
              <a:rPr lang="en-US" sz="2000" dirty="0">
                <a:latin typeface="Century Schoolbook"/>
                <a:cs typeface="Calibri" panose="020F0502020204030204"/>
              </a:rPr>
              <a:t>I agree with the writer mainly because of the credibility of his evidences especially from other experts.</a:t>
            </a:r>
          </a:p>
        </p:txBody>
      </p:sp>
    </p:spTree>
    <p:extLst>
      <p:ext uri="{BB962C8B-B14F-4D97-AF65-F5344CB8AC3E}">
        <p14:creationId xmlns:p14="http://schemas.microsoft.com/office/powerpoint/2010/main" val="1958932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Counter Arguments in the article</a:t>
            </a:r>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GB" sz="2000" dirty="0">
                <a:latin typeface="Century Schoolbook"/>
                <a:cs typeface="Calibri"/>
              </a:rPr>
              <a:t>One counter argument is seen where it is stated that there was a recent study linking to certain gut microbes common in meat eaters that suggested </a:t>
            </a:r>
            <a:r>
              <a:rPr lang="en-GB" sz="2000" dirty="0" err="1">
                <a:latin typeface="Century Schoolbook"/>
                <a:cs typeface="Calibri"/>
              </a:rPr>
              <a:t>prevotella</a:t>
            </a:r>
            <a:r>
              <a:rPr lang="en-GB" sz="2000" dirty="0">
                <a:latin typeface="Century Schoolbook"/>
                <a:cs typeface="Calibri"/>
              </a:rPr>
              <a:t> (a</a:t>
            </a:r>
            <a:r>
              <a:rPr lang="en-GB" dirty="0">
                <a:latin typeface="Century Schoolbook"/>
                <a:cs typeface="Calibri"/>
              </a:rPr>
              <a:t> beneficial</a:t>
            </a:r>
            <a:r>
              <a:rPr lang="en-GB" sz="2000" dirty="0">
                <a:latin typeface="Century Schoolbook"/>
                <a:cs typeface="Calibri"/>
              </a:rPr>
              <a:t> microbe) was one such microbe whereas too much meat is unhealthy.</a:t>
            </a:r>
          </a:p>
          <a:p>
            <a:r>
              <a:rPr lang="en-GB" sz="2000" dirty="0">
                <a:latin typeface="Century Schoolbook"/>
                <a:cs typeface="Calibri"/>
              </a:rPr>
              <a:t>Another one is the argument against the point that people with H. pylori get peptic ulcers that H. pylori is used to regulate various metabolic and immune functions and their disappearance causes disordering of the systems. H. Pylori is called the "poster child" for the missing microbes </a:t>
            </a:r>
            <a:r>
              <a:rPr lang="en-GB" sz="2000" dirty="0">
                <a:ea typeface="+mn-lt"/>
                <a:cs typeface="+mn-lt"/>
              </a:rPr>
              <a:t>(</a:t>
            </a:r>
            <a:r>
              <a:rPr lang="en-GB" sz="2000" dirty="0">
                <a:latin typeface="Century Schoolbook"/>
                <a:ea typeface="+mn-lt"/>
                <a:cs typeface="+mn-lt"/>
              </a:rPr>
              <a:t>Pollan, 2013)</a:t>
            </a:r>
            <a:r>
              <a:rPr lang="en-GB" sz="2000" dirty="0">
                <a:latin typeface="Century Schoolbook"/>
                <a:cs typeface="Calibri"/>
              </a:rPr>
              <a:t>.</a:t>
            </a:r>
          </a:p>
          <a:p>
            <a:r>
              <a:rPr lang="en-GB" sz="2000" dirty="0">
                <a:latin typeface="Century Schoolbook"/>
                <a:cs typeface="Calibri"/>
              </a:rPr>
              <a:t>The last but not least counter argument is the one against antibiotics. Though antibiotics assist to fight infections caused by bacteria, they reduce and even destroy the human microbiome, particularly that relating to the immune system.</a:t>
            </a:r>
          </a:p>
        </p:txBody>
      </p:sp>
    </p:spTree>
    <p:extLst>
      <p:ext uri="{BB962C8B-B14F-4D97-AF65-F5344CB8AC3E}">
        <p14:creationId xmlns:p14="http://schemas.microsoft.com/office/powerpoint/2010/main" val="83220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025" y="389453"/>
            <a:ext cx="10515600" cy="1325563"/>
          </a:xfrm>
        </p:spPr>
        <p:txBody>
          <a:bodyPr/>
          <a:lstStyle/>
          <a:p>
            <a:pPr algn="ctr"/>
            <a:r>
              <a:rPr lang="en-GB" dirty="0">
                <a:latin typeface="Century Schoolbook"/>
              </a:rPr>
              <a:t>References</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GB" sz="2000" i="1" dirty="0">
                <a:latin typeface="Century Schoolbook"/>
                <a:ea typeface="+mn-lt"/>
                <a:cs typeface="+mn-lt"/>
              </a:rPr>
              <a:t>About Michael Pollan « Michael Pollan</a:t>
            </a:r>
            <a:r>
              <a:rPr lang="en-GB" sz="2000" dirty="0">
                <a:latin typeface="Century Schoolbook"/>
                <a:ea typeface="+mn-lt"/>
                <a:cs typeface="+mn-lt"/>
              </a:rPr>
              <a:t>. (n.d.). Michael Pollan. </a:t>
            </a:r>
            <a:r>
              <a:rPr lang="en-GB" sz="2000" dirty="0">
                <a:latin typeface="Century Schoolbook"/>
                <a:ea typeface="+mn-lt"/>
                <a:cs typeface="+mn-lt"/>
                <a:hlinkClick r:id="rId3"/>
              </a:rPr>
              <a:t>https://michaelpollan.com/about/</a:t>
            </a:r>
            <a:endParaRPr lang="en-US"/>
          </a:p>
          <a:p>
            <a:pPr marL="0" indent="0">
              <a:buNone/>
            </a:pPr>
            <a:r>
              <a:rPr lang="en-GB" sz="2000" dirty="0">
                <a:latin typeface="Century Schoolbook"/>
                <a:ea typeface="+mn-lt"/>
                <a:cs typeface="+mn-lt"/>
              </a:rPr>
              <a:t>Pollan, M. (2013, May 15). </a:t>
            </a:r>
            <a:r>
              <a:rPr lang="en-GB" sz="2000" i="1" dirty="0">
                <a:latin typeface="Century Schoolbook"/>
                <a:ea typeface="+mn-lt"/>
                <a:cs typeface="+mn-lt"/>
              </a:rPr>
              <a:t>Some of my best friends are germs (Published 2013)</a:t>
            </a:r>
            <a:r>
              <a:rPr lang="en-GB" sz="2000" dirty="0">
                <a:latin typeface="Century Schoolbook"/>
                <a:ea typeface="+mn-lt"/>
                <a:cs typeface="+mn-lt"/>
              </a:rPr>
              <a:t>. The New York Times - Breaking News, US News, World News and Videos. </a:t>
            </a:r>
            <a:r>
              <a:rPr lang="en-GB" sz="2000" dirty="0">
                <a:latin typeface="Century Schoolbook"/>
                <a:ea typeface="+mn-lt"/>
                <a:cs typeface="+mn-lt"/>
                <a:hlinkClick r:id="rId4"/>
              </a:rPr>
              <a:t>https://www.nytimes.com/2013/05/19/magazine/say-hello-to-the-100-trillion-bacteria-that-make-up-your-microbiome.html</a:t>
            </a:r>
            <a:endParaRPr lang="en-GB">
              <a:latin typeface="Century Schoolbook"/>
              <a:cs typeface="Calibri" panose="020F0502020204030204"/>
            </a:endParaRPr>
          </a:p>
        </p:txBody>
      </p:sp>
    </p:spTree>
    <p:extLst>
      <p:ext uri="{BB962C8B-B14F-4D97-AF65-F5344CB8AC3E}">
        <p14:creationId xmlns:p14="http://schemas.microsoft.com/office/powerpoint/2010/main" val="290676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A little Biography</a:t>
            </a:r>
          </a:p>
        </p:txBody>
      </p:sp>
      <p:sp>
        <p:nvSpPr>
          <p:cNvPr id="3" name="Content Placeholder 2"/>
          <p:cNvSpPr>
            <a:spLocks noGrp="1"/>
          </p:cNvSpPr>
          <p:nvPr>
            <p:ph idx="1"/>
          </p:nvPr>
        </p:nvSpPr>
        <p:spPr>
          <a:xfrm>
            <a:off x="838200" y="1825625"/>
            <a:ext cx="10134600" cy="4351338"/>
          </a:xfrm>
        </p:spPr>
        <p:txBody>
          <a:bodyPr vert="horz" lIns="91440" tIns="45720" rIns="91440" bIns="45720" rtlCol="0" anchor="t">
            <a:normAutofit/>
          </a:bodyPr>
          <a:lstStyle/>
          <a:p>
            <a:r>
              <a:rPr lang="en-GB" sz="2000" dirty="0">
                <a:latin typeface="Century Schoolbook"/>
                <a:cs typeface="Calibri"/>
              </a:rPr>
              <a:t>Michael Pollan is an author of books and articles about places where the human and natural worlds intersect: in our minds, or plates and our farms and gardens.</a:t>
            </a:r>
          </a:p>
          <a:p>
            <a:r>
              <a:rPr lang="en-GB" sz="2000" dirty="0">
                <a:latin typeface="Century Schoolbook"/>
                <a:cs typeface="Calibri"/>
              </a:rPr>
              <a:t>Pollan's books have won various awards for example the Northern California Book Award, the California Book Award and the </a:t>
            </a:r>
            <a:r>
              <a:rPr lang="en-GB" sz="2000" dirty="0">
                <a:latin typeface="Century Schoolbook"/>
                <a:ea typeface="+mn-lt"/>
                <a:cs typeface="+mn-lt"/>
              </a:rPr>
              <a:t>James Beard Award for best food writing ("About Michael Pollan « Michael Pollan," n.d.).</a:t>
            </a:r>
          </a:p>
          <a:p>
            <a:r>
              <a:rPr lang="en-GB" sz="2000" dirty="0">
                <a:latin typeface="Century Schoolbook"/>
                <a:ea typeface="+mn-lt"/>
                <a:cs typeface="+mn-lt"/>
              </a:rPr>
              <a:t>Pollan also received an honorary doctorate from the University of Gastronomic Science and was at the Radcliffe Institute for Advanced Study at Harvard in 2015-2016.</a:t>
            </a:r>
          </a:p>
          <a:p>
            <a:r>
              <a:rPr lang="en-GB" sz="2000" dirty="0">
                <a:latin typeface="Century Schoolbook"/>
                <a:ea typeface="+mn-lt"/>
                <a:cs typeface="+mn-lt"/>
              </a:rPr>
              <a:t>The Author of the article 'Some of My best Friends Are Germs', Michael Polland, is very convincing because of use of scientific language and his excitement about the topic which cannot be ignored.</a:t>
            </a:r>
          </a:p>
        </p:txBody>
      </p:sp>
    </p:spTree>
    <p:extLst>
      <p:ext uri="{BB962C8B-B14F-4D97-AF65-F5344CB8AC3E}">
        <p14:creationId xmlns:p14="http://schemas.microsoft.com/office/powerpoint/2010/main" val="1421574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cs typeface="Calibri Light"/>
              </a:rPr>
              <a:t>The author's main point </a:t>
            </a: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rPr>
              <a:t>The author is talking about microbes, which are microorganisms or microscopic organisms </a:t>
            </a:r>
            <a:r>
              <a:rPr lang="en-GB" sz="2000" dirty="0">
                <a:latin typeface="Century Schoolbook"/>
                <a:ea typeface="+mn-lt"/>
                <a:cs typeface="+mn-lt"/>
              </a:rPr>
              <a:t>that exist as unicellular, multicellular, or cell clusters.</a:t>
            </a:r>
          </a:p>
          <a:p>
            <a:r>
              <a:rPr lang="en-GB" sz="2000" dirty="0">
                <a:latin typeface="Century Schoolbook"/>
                <a:cs typeface="Calibri"/>
              </a:rPr>
              <a:t>He goes on to explain how they widely inhabit the human body, which are around 100 trillion in the body, living and dying on the surface of the skin, tongue and in the deep coils of the large intestine where the largest number of them will be found.</a:t>
            </a:r>
          </a:p>
          <a:p>
            <a:r>
              <a:rPr lang="en-GB" sz="2000" dirty="0">
                <a:latin typeface="Century Schoolbook"/>
                <a:cs typeface="Calibri"/>
              </a:rPr>
              <a:t>He makes a humorous point stating that we are 10 percent human, because for every human cell, there about 10 microbes </a:t>
            </a:r>
            <a:r>
              <a:rPr lang="en-GB" sz="2000" dirty="0">
                <a:latin typeface="Century Schoolbook"/>
                <a:ea typeface="+mn-lt"/>
                <a:cs typeface="+mn-lt"/>
              </a:rPr>
              <a:t>(Pollan, 2013)</a:t>
            </a:r>
            <a:r>
              <a:rPr lang="en-GB" sz="2000" dirty="0">
                <a:ea typeface="+mn-lt"/>
                <a:cs typeface="+mn-lt"/>
              </a:rPr>
              <a:t>.</a:t>
            </a:r>
            <a:endParaRPr lang="en-GB" sz="2000" dirty="0">
              <a:latin typeface="Century Schoolbook"/>
              <a:cs typeface="Calibri"/>
            </a:endParaRPr>
          </a:p>
          <a:p>
            <a:r>
              <a:rPr lang="en-GB" sz="2000" dirty="0">
                <a:latin typeface="Century Schoolbook"/>
                <a:cs typeface="Calibri"/>
              </a:rPr>
              <a:t>The author makes it clear that the microbes can cause serious harm to the body, but are also very beneficial to life, including benefits from bacteria like H Pylori. The article expounds a lot on such benefits and methods of living healthy with the microbes.</a:t>
            </a:r>
          </a:p>
        </p:txBody>
      </p:sp>
    </p:spTree>
    <p:extLst>
      <p:ext uri="{BB962C8B-B14F-4D97-AF65-F5344CB8AC3E}">
        <p14:creationId xmlns:p14="http://schemas.microsoft.com/office/powerpoint/2010/main" val="384789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90A08-D1B7-4130-8E4E-C01059252145}"/>
              </a:ext>
            </a:extLst>
          </p:cNvPr>
          <p:cNvSpPr>
            <a:spLocks noGrp="1"/>
          </p:cNvSpPr>
          <p:nvPr>
            <p:ph type="title"/>
          </p:nvPr>
        </p:nvSpPr>
        <p:spPr/>
        <p:txBody>
          <a:bodyPr/>
          <a:lstStyle/>
          <a:p>
            <a:pPr algn="ctr"/>
            <a:r>
              <a:rPr lang="en-US" dirty="0">
                <a:latin typeface="Century Schoolbook"/>
                <a:cs typeface="Calibri Light"/>
              </a:rPr>
              <a:t>The article's purpose</a:t>
            </a:r>
            <a:endParaRPr lang="en-US" dirty="0">
              <a:latin typeface="Century Schoolbook"/>
            </a:endParaRPr>
          </a:p>
        </p:txBody>
      </p:sp>
      <p:sp>
        <p:nvSpPr>
          <p:cNvPr id="3" name="Content Placeholder 2">
            <a:extLst>
              <a:ext uri="{FF2B5EF4-FFF2-40B4-BE49-F238E27FC236}">
                <a16:creationId xmlns:a16="http://schemas.microsoft.com/office/drawing/2014/main" id="{C2CAA53A-F732-4A84-80E2-B948465F45DA}"/>
              </a:ext>
            </a:extLst>
          </p:cNvPr>
          <p:cNvSpPr>
            <a:spLocks noGrp="1"/>
          </p:cNvSpPr>
          <p:nvPr>
            <p:ph idx="1"/>
          </p:nvPr>
        </p:nvSpPr>
        <p:spPr/>
        <p:txBody>
          <a:bodyPr vert="horz" lIns="91440" tIns="45720" rIns="91440" bIns="45720" rtlCol="0" anchor="t">
            <a:normAutofit/>
          </a:bodyPr>
          <a:lstStyle/>
          <a:p>
            <a:r>
              <a:rPr lang="en-US" sz="2000" dirty="0">
                <a:latin typeface="Century Schoolbook"/>
                <a:cs typeface="Calibri"/>
              </a:rPr>
              <a:t>The article's title 'Some of My Best Friends Are Germs' speaks a lot about the purpose in which Michael Pollan wrote this article.</a:t>
            </a:r>
          </a:p>
          <a:p>
            <a:r>
              <a:rPr lang="en-US" sz="2000" dirty="0">
                <a:latin typeface="Century Schoolbook"/>
                <a:cs typeface="Calibri"/>
              </a:rPr>
              <a:t>When Michael Pollan received an email with huge chunks of file and raw data from the American Gut project which had done an analysis of his microbiome in a laboratory located in the BioFrontiers Institute at the University of Colorado, he was surprised at what the human body consists of.</a:t>
            </a:r>
          </a:p>
          <a:p>
            <a:r>
              <a:rPr lang="en-US" sz="2000" dirty="0">
                <a:latin typeface="Century Schoolbook"/>
                <a:cs typeface="Calibri"/>
              </a:rPr>
              <a:t>His test results led him to the research of microbes and looking into their benefits and harm to life, and how to live healthily with them, which he talks about in the article.</a:t>
            </a:r>
          </a:p>
          <a:p>
            <a:r>
              <a:rPr lang="en-US" sz="2000" dirty="0">
                <a:latin typeface="Century Schoolbook"/>
                <a:cs typeface="Calibri"/>
              </a:rPr>
              <a:t>He explains how we as a civilization have spent the better part of a century doing to wreck the human-related microbiota (which is greatly beneficial) with an unhealthy diet and lifestyle.</a:t>
            </a:r>
          </a:p>
        </p:txBody>
      </p:sp>
    </p:spTree>
    <p:extLst>
      <p:ext uri="{BB962C8B-B14F-4D97-AF65-F5344CB8AC3E}">
        <p14:creationId xmlns:p14="http://schemas.microsoft.com/office/powerpoint/2010/main" val="1806082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6768"/>
            <a:ext cx="10515600" cy="1325563"/>
          </a:xfrm>
        </p:spPr>
        <p:txBody>
          <a:bodyPr/>
          <a:lstStyle/>
          <a:p>
            <a:pPr algn="ctr"/>
            <a:r>
              <a:rPr lang="en-GB" dirty="0">
                <a:latin typeface="Century Schoolbook"/>
              </a:rPr>
              <a:t>The article's purpose (</a:t>
            </a:r>
            <a:r>
              <a:rPr lang="en-GB" i="1" dirty="0">
                <a:latin typeface="Century Schoolbook"/>
              </a:rPr>
              <a:t>continued</a:t>
            </a:r>
            <a:r>
              <a:rPr lang="en-GB" dirty="0">
                <a:latin typeface="Century Schoolbook"/>
              </a:rPr>
              <a:t>)</a:t>
            </a:r>
          </a:p>
        </p:txBody>
      </p:sp>
      <p:sp>
        <p:nvSpPr>
          <p:cNvPr id="3" name="Content Placeholder 2"/>
          <p:cNvSpPr>
            <a:spLocks noGrp="1"/>
          </p:cNvSpPr>
          <p:nvPr>
            <p:ph idx="1"/>
          </p:nvPr>
        </p:nvSpPr>
        <p:spPr>
          <a:xfrm>
            <a:off x="838200" y="1975304"/>
            <a:ext cx="10515600" cy="4351338"/>
          </a:xfrm>
        </p:spPr>
        <p:txBody>
          <a:bodyPr vert="horz" lIns="91440" tIns="45720" rIns="91440" bIns="45720" rtlCol="0" anchor="t">
            <a:normAutofit/>
          </a:bodyPr>
          <a:lstStyle/>
          <a:p>
            <a:r>
              <a:rPr lang="en-GB" sz="2000" dirty="0">
                <a:latin typeface="Century Schoolbook"/>
                <a:ea typeface="+mn-lt"/>
                <a:cs typeface="+mn-lt"/>
              </a:rPr>
              <a:t>Michael Pollan wants his audience; his curious readers who are interested in knowing how nature and human beings relate to one another, to know why microbes matter to our health and well-being and how we can cultivate that.</a:t>
            </a:r>
          </a:p>
          <a:p>
            <a:r>
              <a:rPr lang="en-GB" sz="2000" dirty="0">
                <a:latin typeface="Century Schoolbook"/>
                <a:ea typeface="+mn-lt"/>
                <a:cs typeface="+mn-lt"/>
              </a:rPr>
              <a:t>He addresses his concerns to his audience on how we are suffering loss by passing on fewer microbes to the next generations and their disappearances is disordering systems such as metabolic and immune functions (Pollan, 2013).</a:t>
            </a:r>
          </a:p>
          <a:p>
            <a:r>
              <a:rPr lang="en-GB" sz="2000" dirty="0">
                <a:latin typeface="Century Schoolbook"/>
                <a:ea typeface="+mn-lt"/>
                <a:cs typeface="+mn-lt"/>
              </a:rPr>
              <a:t>So important are these microbes in the human body that the results of a test done before and after the author had just been on antibiotics, showed that his healthy levels of </a:t>
            </a:r>
            <a:r>
              <a:rPr lang="en-GB" sz="2000" dirty="0" err="1">
                <a:latin typeface="Century Schoolbook"/>
                <a:ea typeface="+mn-lt"/>
                <a:cs typeface="+mn-lt"/>
              </a:rPr>
              <a:t>prevotella</a:t>
            </a:r>
            <a:r>
              <a:rPr lang="en-GB" sz="2000" dirty="0">
                <a:latin typeface="Century Schoolbook"/>
                <a:ea typeface="+mn-lt"/>
                <a:cs typeface="+mn-lt"/>
              </a:rPr>
              <a:t> had disappeared and replaced by harmful </a:t>
            </a:r>
            <a:r>
              <a:rPr lang="en-GB" sz="2000" dirty="0" err="1">
                <a:latin typeface="Century Schoolbook"/>
                <a:ea typeface="+mn-lt"/>
                <a:cs typeface="+mn-lt"/>
              </a:rPr>
              <a:t>bacteriodes</a:t>
            </a:r>
            <a:r>
              <a:rPr lang="en-GB" sz="2000" dirty="0">
                <a:latin typeface="Century Schoolbook"/>
                <a:ea typeface="+mn-lt"/>
                <a:cs typeface="+mn-lt"/>
              </a:rPr>
              <a:t>.</a:t>
            </a:r>
          </a:p>
          <a:p>
            <a:r>
              <a:rPr lang="en-GB" sz="2000" dirty="0">
                <a:latin typeface="Century Schoolbook"/>
                <a:ea typeface="+mn-lt"/>
                <a:cs typeface="+mn-lt"/>
              </a:rPr>
              <a:t>The author gives his audience ways in which to cultivate the natural microbes in a healthy manner for example spending more time outside in the soil and with animals, and also ingesting fermented foods like yoghurt,</a:t>
            </a:r>
          </a:p>
          <a:p>
            <a:endParaRPr lang="en-GB" sz="2000" dirty="0">
              <a:latin typeface="Century Schoolbook"/>
              <a:ea typeface="+mn-lt"/>
              <a:cs typeface="+mn-lt"/>
            </a:endParaRPr>
          </a:p>
          <a:p>
            <a:endParaRPr lang="en-GB" sz="2000" dirty="0">
              <a:latin typeface="Century Schoolbook"/>
              <a:ea typeface="+mn-lt"/>
              <a:cs typeface="+mn-lt"/>
            </a:endParaRPr>
          </a:p>
        </p:txBody>
      </p:sp>
    </p:spTree>
    <p:extLst>
      <p:ext uri="{BB962C8B-B14F-4D97-AF65-F5344CB8AC3E}">
        <p14:creationId xmlns:p14="http://schemas.microsoft.com/office/powerpoint/2010/main" val="1539013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The article's publication date</a:t>
            </a: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ea typeface="+mn-lt"/>
                <a:cs typeface="+mn-lt"/>
              </a:rPr>
              <a:t>The date of publication of this article matters a lot in evaluating its information. Published in May 2013, the article is somewhat current therefore contemporaneous with a related topic to be researched during this period.</a:t>
            </a:r>
          </a:p>
          <a:p>
            <a:r>
              <a:rPr lang="en-GB" sz="2000" dirty="0">
                <a:latin typeface="Century Schoolbook"/>
                <a:ea typeface="+mn-lt"/>
                <a:cs typeface="+mn-lt"/>
              </a:rPr>
              <a:t>The article can be used as a source of reference researching on an up-to-date topic on human-related microbes.</a:t>
            </a:r>
          </a:p>
          <a:p>
            <a:r>
              <a:rPr lang="en-GB" sz="2000" dirty="0">
                <a:latin typeface="Century Schoolbook"/>
                <a:ea typeface="+mn-lt"/>
                <a:cs typeface="+mn-lt"/>
              </a:rPr>
              <a:t>The article is a good source of information because it contains a date, therefore the creators are concerned with giving the audience as much information as possible.</a:t>
            </a:r>
          </a:p>
          <a:p>
            <a:r>
              <a:rPr lang="en-GB" sz="2000" dirty="0">
                <a:latin typeface="Century Schoolbook"/>
                <a:ea typeface="+mn-lt"/>
                <a:cs typeface="+mn-lt"/>
              </a:rPr>
              <a:t>The article provides sufficient coverage of the topic concerned, and it has a wide focus fulfilling the researcher's needs because they don't necessarily require further information sources on their topic.</a:t>
            </a:r>
          </a:p>
        </p:txBody>
      </p:sp>
    </p:spTree>
    <p:extLst>
      <p:ext uri="{BB962C8B-B14F-4D97-AF65-F5344CB8AC3E}">
        <p14:creationId xmlns:p14="http://schemas.microsoft.com/office/powerpoint/2010/main" val="372646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Why the article was worth publishing</a:t>
            </a:r>
          </a:p>
        </p:txBody>
      </p:sp>
      <p:sp>
        <p:nvSpPr>
          <p:cNvPr id="3" name="Content Placeholder 2"/>
          <p:cNvSpPr>
            <a:spLocks noGrp="1"/>
          </p:cNvSpPr>
          <p:nvPr>
            <p:ph idx="1"/>
          </p:nvPr>
        </p:nvSpPr>
        <p:spPr>
          <a:xfrm>
            <a:off x="838200" y="2055663"/>
            <a:ext cx="10515600" cy="4351338"/>
          </a:xfrm>
        </p:spPr>
        <p:txBody>
          <a:bodyPr vert="horz" lIns="91440" tIns="45720" rIns="91440" bIns="45720" rtlCol="0" anchor="t">
            <a:normAutofit/>
          </a:bodyPr>
          <a:lstStyle/>
          <a:p>
            <a:r>
              <a:rPr lang="en-GB" sz="2000" dirty="0">
                <a:latin typeface="Century Schoolbook"/>
              </a:rPr>
              <a:t>The editor found this article worth publishing because it goes in depth about human-associated microbes and focuses on their benefits to the metabolic and immune system.</a:t>
            </a:r>
            <a:endParaRPr lang="en-US" dirty="0"/>
          </a:p>
          <a:p>
            <a:r>
              <a:rPr lang="en-GB" sz="2000" dirty="0">
                <a:latin typeface="Century Schoolbook"/>
              </a:rPr>
              <a:t>Though the article uses a lot of scientific vocabulary, it is easy for non-scientific readers to understand it, and that's why it was published in the New York Times website where every type of reader goes to look at articles.</a:t>
            </a:r>
          </a:p>
          <a:p>
            <a:r>
              <a:rPr lang="en-GB" sz="2000" dirty="0">
                <a:latin typeface="Century Schoolbook"/>
              </a:rPr>
              <a:t>The article is beneficial to everyone reading it, and contains simple instructions for cultivation of microbes for example spending time outside in the soil and with animals and also taking foods rich in fibre or fermented (Pollan, 2013).</a:t>
            </a:r>
          </a:p>
          <a:p>
            <a:r>
              <a:rPr lang="en-GB" sz="2000" dirty="0">
                <a:latin typeface="Century Schoolbook"/>
              </a:rPr>
              <a:t>The article also has a good flow of information because the author seeks to break down his information to smaller details.</a:t>
            </a:r>
          </a:p>
        </p:txBody>
      </p:sp>
    </p:spTree>
    <p:extLst>
      <p:ext uri="{BB962C8B-B14F-4D97-AF65-F5344CB8AC3E}">
        <p14:creationId xmlns:p14="http://schemas.microsoft.com/office/powerpoint/2010/main" val="3055986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entury Schoolbook"/>
              </a:rPr>
              <a:t>The writer's communication</a:t>
            </a:r>
          </a:p>
        </p:txBody>
      </p:sp>
      <p:sp>
        <p:nvSpPr>
          <p:cNvPr id="3" name="Content Placeholder 2"/>
          <p:cNvSpPr>
            <a:spLocks noGrp="1"/>
          </p:cNvSpPr>
          <p:nvPr>
            <p:ph idx="1"/>
          </p:nvPr>
        </p:nvSpPr>
        <p:spPr/>
        <p:txBody>
          <a:bodyPr vert="horz" lIns="91440" tIns="45720" rIns="91440" bIns="45720" rtlCol="0" anchor="t">
            <a:normAutofit/>
          </a:bodyPr>
          <a:lstStyle/>
          <a:p>
            <a:r>
              <a:rPr lang="en-GB" sz="2000" dirty="0">
                <a:latin typeface="Century Schoolbook"/>
                <a:cs typeface="Calibri"/>
              </a:rPr>
              <a:t>The author uses a lot of scientific vocabulary explaining different components in the human body and different types of microbes, their constituents and their functions.</a:t>
            </a:r>
          </a:p>
          <a:p>
            <a:r>
              <a:rPr lang="en-GB" sz="2000" dirty="0">
                <a:latin typeface="Century Schoolbook"/>
                <a:cs typeface="Calibri"/>
              </a:rPr>
              <a:t>He uses convincing words to affirm his readers that he truly knows what he is talking about and to persuade them to take his information and advice outlined in the article into consideration.</a:t>
            </a:r>
          </a:p>
          <a:p>
            <a:r>
              <a:rPr lang="en-GB" sz="2000" dirty="0">
                <a:latin typeface="Century Schoolbook"/>
                <a:cs typeface="Calibri"/>
              </a:rPr>
              <a:t>The writer also creates an open and comfortable environment for the reader by sharing is personal experiences, for example when he says that he enjoyed several meals with his colleagues and graduate students.</a:t>
            </a:r>
          </a:p>
          <a:p>
            <a:r>
              <a:rPr lang="en-GB" sz="2000" dirty="0">
                <a:latin typeface="Century Schoolbook"/>
                <a:cs typeface="Calibri"/>
              </a:rPr>
              <a:t>The writer's communication of his message also reveals that he has a sense of humour, for example when he says that he's never heard so much discussion of human faeces at dinner </a:t>
            </a:r>
            <a:r>
              <a:rPr lang="en-GB" sz="2000" dirty="0">
                <a:latin typeface="Century Schoolbook"/>
                <a:ea typeface="+mn-lt"/>
                <a:cs typeface="+mn-lt"/>
              </a:rPr>
              <a:t>(Pollan, 2013).</a:t>
            </a:r>
          </a:p>
        </p:txBody>
      </p:sp>
    </p:spTree>
    <p:extLst>
      <p:ext uri="{BB962C8B-B14F-4D97-AF65-F5344CB8AC3E}">
        <p14:creationId xmlns:p14="http://schemas.microsoft.com/office/powerpoint/2010/main" val="1347303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D3B0B-4AB3-4A6F-ACA7-420CBCA23138}"/>
              </a:ext>
            </a:extLst>
          </p:cNvPr>
          <p:cNvSpPr>
            <a:spLocks noGrp="1"/>
          </p:cNvSpPr>
          <p:nvPr>
            <p:ph type="title"/>
          </p:nvPr>
        </p:nvSpPr>
        <p:spPr/>
        <p:txBody>
          <a:bodyPr>
            <a:normAutofit/>
          </a:bodyPr>
          <a:lstStyle/>
          <a:p>
            <a:pPr algn="ctr"/>
            <a:r>
              <a:rPr lang="en-US" dirty="0">
                <a:latin typeface="Century Schoolbook"/>
                <a:cs typeface="Calibri Light"/>
              </a:rPr>
              <a:t>The writer's approach to his audience</a:t>
            </a:r>
          </a:p>
        </p:txBody>
      </p:sp>
      <p:sp>
        <p:nvSpPr>
          <p:cNvPr id="3" name="Content Placeholder 2">
            <a:extLst>
              <a:ext uri="{FF2B5EF4-FFF2-40B4-BE49-F238E27FC236}">
                <a16:creationId xmlns:a16="http://schemas.microsoft.com/office/drawing/2014/main" id="{258C89DF-B71C-4C4E-BA60-79400B406A0E}"/>
              </a:ext>
            </a:extLst>
          </p:cNvPr>
          <p:cNvSpPr>
            <a:spLocks noGrp="1"/>
          </p:cNvSpPr>
          <p:nvPr>
            <p:ph idx="1"/>
          </p:nvPr>
        </p:nvSpPr>
        <p:spPr/>
        <p:txBody>
          <a:bodyPr vert="horz" lIns="91440" tIns="45720" rIns="91440" bIns="45720" rtlCol="0" anchor="t">
            <a:normAutofit/>
          </a:bodyPr>
          <a:lstStyle/>
          <a:p>
            <a:r>
              <a:rPr lang="en-US" sz="2000" dirty="0">
                <a:latin typeface="Century Schoolbook"/>
              </a:rPr>
              <a:t>Generally, the writer's approach is a friendly one seen by his revealing of personal information and experiences to his audience, for example how he loves dinner with colleagues.</a:t>
            </a:r>
          </a:p>
          <a:p>
            <a:r>
              <a:rPr lang="en-US" sz="2000" dirty="0">
                <a:latin typeface="Century Schoolbook"/>
              </a:rPr>
              <a:t>His friendliness also comes out in his humor, like how he calls the microbes his best friends in the article title.</a:t>
            </a:r>
          </a:p>
          <a:p>
            <a:r>
              <a:rPr lang="en-US" sz="2000" dirty="0">
                <a:latin typeface="Century Schoolbook"/>
              </a:rPr>
              <a:t>The writer uses ethos when he references professionals in the biology field like Catherine A. </a:t>
            </a:r>
            <a:r>
              <a:rPr lang="en-US" sz="2000" dirty="0" err="1">
                <a:latin typeface="Century Schoolbook"/>
              </a:rPr>
              <a:t>Lozupone</a:t>
            </a:r>
            <a:r>
              <a:rPr lang="en-US" sz="2000" dirty="0">
                <a:latin typeface="Century Schoolbook"/>
              </a:rPr>
              <a:t> and Rob Knight to show credibility of his information.</a:t>
            </a:r>
          </a:p>
          <a:p>
            <a:r>
              <a:rPr lang="en-US" sz="2000" dirty="0">
                <a:latin typeface="Century Schoolbook"/>
              </a:rPr>
              <a:t>The writer uses pathos by evoking excitement in the reader to follow his instructions in order to lead a healthy lifestyle.</a:t>
            </a:r>
          </a:p>
          <a:p>
            <a:r>
              <a:rPr lang="en-US" sz="2000" dirty="0">
                <a:latin typeface="Century Schoolbook"/>
              </a:rPr>
              <a:t>The writer uses logos by outlining outcomes and statistics like the test involving 14 commercial probiotics and its result being only one that contained the exact species stated on the label.</a:t>
            </a:r>
          </a:p>
        </p:txBody>
      </p:sp>
    </p:spTree>
    <p:extLst>
      <p:ext uri="{BB962C8B-B14F-4D97-AF65-F5344CB8AC3E}">
        <p14:creationId xmlns:p14="http://schemas.microsoft.com/office/powerpoint/2010/main" val="25354040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11</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Ion</vt:lpstr>
      <vt:lpstr>Summary of 'Some of My Best Friends Are Germs' article</vt:lpstr>
      <vt:lpstr>A little Biography</vt:lpstr>
      <vt:lpstr>The author's main point </vt:lpstr>
      <vt:lpstr>The article's purpose</vt:lpstr>
      <vt:lpstr>The article's purpose (continued)</vt:lpstr>
      <vt:lpstr>The article's publication date</vt:lpstr>
      <vt:lpstr>Why the article was worth publishing</vt:lpstr>
      <vt:lpstr>The writer's communication</vt:lpstr>
      <vt:lpstr>The writer's approach to his audience</vt:lpstr>
      <vt:lpstr>The writer's evidence</vt:lpstr>
      <vt:lpstr>Counter Arguments in the article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Hp</dc:title>
  <dc:creator>user</dc:creator>
  <cp:revision>3252</cp:revision>
  <dcterms:created xsi:type="dcterms:W3CDTF">2021-02-21T06:10:48Z</dcterms:created>
  <dcterms:modified xsi:type="dcterms:W3CDTF">2021-04-08T09:54:05Z</dcterms:modified>
</cp:coreProperties>
</file>